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00445-5C46-FF8E-6632-C3D54140E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5BF87-C1E4-4755-5B48-66DFD01A2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D6B6B-BE69-1AE8-FFA4-5E28F283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88703-0141-6C63-92B6-0157D882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73C95-40FA-28B1-0ECB-B643ACD6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0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944F6-2287-D535-44B2-6D6CE885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E4948-ADF0-0D62-D2BC-5CEDB3CFD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38B94-8876-DC55-0987-E9CE20B4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E04A-9F52-0C4B-BA90-C6F22CD9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0494-A482-B400-64C8-A8EF6888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3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14373-7198-EA23-6F8F-C7FD4617C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852A1-943E-9D71-275F-B0E59A204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00305-A2E6-45EC-80FB-AAB58EA2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CE42C-EA41-C5B1-4126-6D8263D1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B44D0-3762-48E4-FAC1-0FFF9CB5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0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905F-31B7-4A67-C179-6063CFEC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D1F16-46AC-ACDF-719E-91069DB6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009FF-FF47-E116-123B-0044C80D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1224-EC67-5390-75E0-0682D7606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9A416-F3B4-ADC2-BB74-23BC0A24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9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6733-5232-8AB9-9707-664099A8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2B20B-EC24-401D-3850-2608021EA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D0962-E610-C075-5E12-5C617FBF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23EC2-10E9-3EBC-FE2C-31D86517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90239-B46E-88B8-00E6-D9CD5C48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60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9A73-08C2-56F7-2007-404448FC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BF81-18FF-5AE6-371C-9EB26A372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97954-AFEF-C588-6876-2BF96B4F6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A6056-B6A3-6BDB-009C-AE3A96B7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5C084-0EA3-D4A0-A7F4-21957D0B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F489E-0636-B180-9D5C-7E0BA6638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0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FF32-3BA8-1EC4-AF0E-74E938ACD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BE274-A781-3DE3-D83B-F0E4F6CC6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6FAF4-F1E4-BA19-38B3-51227735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0CD88-D58D-BD71-B494-3F0CD5101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AFAE6-F266-07C3-273A-4DEE1B643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83E15-C08D-3C55-8244-B0CFDEE5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EAC87-BA9C-C75A-8E79-B8ACDA9D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5CD87-6E62-96F1-9796-3D0FAC2B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1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5B18-2C81-D831-7A29-8F5ABC6C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86AF1-1BE5-98DB-5331-38E7EF725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1B30-25E9-94A7-87CC-6BAB4EE4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6249E-45E0-6670-396A-1A2266B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2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DF64A-E64E-EE1C-7D23-08C9823F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3ADD8-640A-1855-1CA3-54309EA2B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58FC2-3CC5-FE91-A836-1857B4C0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99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B0C6-813D-D66A-EA97-FD0E7FC4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EAE55-9BF5-590E-C852-1B99F34C3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A2A87-C195-1A25-A411-E1DD8C4DD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840CE-8B85-22A1-C5D7-8DFB45C6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C033E-CFFA-5406-DD43-EC35B1A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CF9C8-5199-9C79-A283-83D086B4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2231-1783-0D51-C658-65586A48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BA8FD9-8E5E-97FA-00B2-2A698E39D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16ED5-EF0A-0B6D-CD6E-EFC2D9C62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D35C3-5335-D00E-B71C-F5A262AC7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3C3A1-49B4-E1F4-08BB-08FD80CE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84C86-FC2D-8344-D7B5-F40D3211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5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5812A-5A23-0F9E-AE9C-77561D6D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0DFDD-D8EB-1134-C699-31959D3D6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5DE51-CF8E-FC84-CA67-8296B9461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7400ED-CF3E-4173-9282-B9C7E77C69A7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7A065-02E0-69EE-D2CC-26283FCC3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6FC50-2791-A59E-4CEE-CACCA1B24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44EFAF-290C-4E06-AF7C-ED640D09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6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child using a computer&#10;&#10;AI-generated content may be incorrect.">
            <a:extLst>
              <a:ext uri="{FF2B5EF4-FFF2-40B4-BE49-F238E27FC236}">
                <a16:creationId xmlns:a16="http://schemas.microsoft.com/office/drawing/2014/main" id="{2DE29726-C65D-2763-6D71-6762E67AF2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92458-4A95-B5CA-F835-0B9A79ADE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Game Project: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PyAdventures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B0934-D4B9-0B7B-D112-8641C663E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Designed &amp; Developed</a:t>
            </a:r>
          </a:p>
          <a:p>
            <a:r>
              <a:rPr lang="en-US" sz="1700">
                <a:solidFill>
                  <a:srgbClr val="FFFFFF"/>
                </a:solidFill>
              </a:rPr>
              <a:t>By</a:t>
            </a:r>
          </a:p>
          <a:p>
            <a:r>
              <a:rPr lang="en-US" sz="1700">
                <a:solidFill>
                  <a:srgbClr val="FFFFFF"/>
                </a:solidFill>
              </a:rPr>
              <a:t>Lyubomira Dimitrova</a:t>
            </a:r>
          </a:p>
        </p:txBody>
      </p:sp>
    </p:spTree>
    <p:extLst>
      <p:ext uri="{BB962C8B-B14F-4D97-AF65-F5344CB8AC3E}">
        <p14:creationId xmlns:p14="http://schemas.microsoft.com/office/powerpoint/2010/main" val="3373490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2DDF2-B751-5E3C-2F81-8F5C99A5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pPr algn="ctr"/>
            <a:r>
              <a:rPr lang="en-US" sz="5000" b="1" dirty="0"/>
              <a:t>Educational Impact</a:t>
            </a:r>
          </a:p>
        </p:txBody>
      </p:sp>
      <p:pic>
        <p:nvPicPr>
          <p:cNvPr id="6" name="Picture 5" descr="A cartoon snake with a sign&#10;&#10;AI-generated content may be incorrect.">
            <a:extLst>
              <a:ext uri="{FF2B5EF4-FFF2-40B4-BE49-F238E27FC236}">
                <a16:creationId xmlns:a16="http://schemas.microsoft.com/office/drawing/2014/main" id="{AAA3C0A0-FD15-5C05-7A31-3FB23BBA5A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D2C6-95A4-256E-A7C6-DA77ECD58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1900" b="1" dirty="0"/>
              <a:t>Learning Outcomes</a:t>
            </a:r>
            <a:r>
              <a:rPr lang="en-US" sz="1900" dirty="0"/>
              <a:t>:</a:t>
            </a:r>
          </a:p>
          <a:p>
            <a:pPr lvl="1"/>
            <a:r>
              <a:rPr lang="en-US" sz="1900" dirty="0"/>
              <a:t>Increased engagement and retention of Python concepts.</a:t>
            </a:r>
          </a:p>
          <a:p>
            <a:r>
              <a:rPr lang="en-US" sz="1900" b="1" dirty="0"/>
              <a:t>Encouraged problem-solving through interactive challenges</a:t>
            </a:r>
            <a:r>
              <a:rPr lang="en-US" sz="1900" dirty="0"/>
              <a:t>.</a:t>
            </a:r>
          </a:p>
          <a:p>
            <a:pPr lvl="1"/>
            <a:r>
              <a:rPr lang="en-US" sz="1900" dirty="0"/>
              <a:t>Provided a structured, step-by-step approach to programming fundamentals.</a:t>
            </a:r>
          </a:p>
          <a:p>
            <a:r>
              <a:rPr lang="en-US" sz="1900" b="1" dirty="0"/>
              <a:t>User Testimonials</a:t>
            </a:r>
            <a:r>
              <a:rPr lang="en-US" sz="1900" dirty="0"/>
              <a:t>:</a:t>
            </a:r>
          </a:p>
          <a:p>
            <a:pPr lvl="1"/>
            <a:r>
              <a:rPr lang="en-US" sz="1900" dirty="0"/>
              <a:t>"It made Python feel like an adventure rather than a lecture!"</a:t>
            </a:r>
          </a:p>
        </p:txBody>
      </p:sp>
    </p:spTree>
    <p:extLst>
      <p:ext uri="{BB962C8B-B14F-4D97-AF65-F5344CB8AC3E}">
        <p14:creationId xmlns:p14="http://schemas.microsoft.com/office/powerpoint/2010/main" val="70786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2D3C9-65EF-9FD5-EEE2-FCAAFEB9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Challenges &amp; 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8844E-FE7B-B315-8A94-3AD44B42D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Current Limitations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No multiplayer or collaborative features.</a:t>
            </a:r>
          </a:p>
          <a:p>
            <a:pPr lvl="1"/>
            <a:r>
              <a:rPr lang="en-US" sz="1600" dirty="0"/>
              <a:t>Limited personalization based on learning styles.</a:t>
            </a:r>
          </a:p>
          <a:p>
            <a:pPr lvl="1"/>
            <a:r>
              <a:rPr lang="en-US" sz="1600" dirty="0"/>
              <a:t>Shop system could be expanded with more rewards.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800" b="1" dirty="0"/>
              <a:t>Planned Enhancements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Adaptive difficulty levels – Tailor challenges based on player performance.</a:t>
            </a:r>
          </a:p>
          <a:p>
            <a:pPr lvl="1"/>
            <a:r>
              <a:rPr lang="en-US" sz="1600" dirty="0"/>
              <a:t>Expanded course content – Include more advanced Python topics.</a:t>
            </a:r>
          </a:p>
          <a:p>
            <a:pPr lvl="1"/>
            <a:r>
              <a:rPr lang="en-US" sz="1600" dirty="0"/>
              <a:t>Multiplayer challenges – Encouraging collaboration and competition.</a:t>
            </a:r>
          </a:p>
        </p:txBody>
      </p:sp>
      <p:pic>
        <p:nvPicPr>
          <p:cNvPr id="5" name="Picture 4" descr="A cartoon snake sitting in front of a computer&#10;&#10;AI-generated content may be incorrect.">
            <a:extLst>
              <a:ext uri="{FF2B5EF4-FFF2-40B4-BE49-F238E27FC236}">
                <a16:creationId xmlns:a16="http://schemas.microsoft.com/office/drawing/2014/main" id="{A3A6C8EF-5558-874B-ED27-97104A5D1F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7" t="-11655"/>
          <a:stretch/>
        </p:blipFill>
        <p:spPr>
          <a:xfrm>
            <a:off x="6374919" y="758514"/>
            <a:ext cx="4973713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71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46795-62D3-3B74-C084-CDB410C2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/>
              <a:t>Conclusion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nake wearing a hat and a wizard hat&#10;&#10;AI-generated content may be incorrect.">
            <a:extLst>
              <a:ext uri="{FF2B5EF4-FFF2-40B4-BE49-F238E27FC236}">
                <a16:creationId xmlns:a16="http://schemas.microsoft.com/office/drawing/2014/main" id="{2077EDA6-FE91-6DC9-E5BE-DAF969D181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76885-FA16-D932-ADEF-45E293A1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US" sz="1700" b="1" dirty="0" err="1">
                <a:solidFill>
                  <a:schemeClr val="tx1">
                    <a:alpha val="80000"/>
                  </a:schemeClr>
                </a:solidFill>
              </a:rPr>
              <a:t>PyAdventures</a:t>
            </a:r>
            <a:r>
              <a:rPr lang="en-US" sz="1700" b="1" dirty="0">
                <a:solidFill>
                  <a:schemeClr val="tx1">
                    <a:alpha val="80000"/>
                  </a:schemeClr>
                </a:solidFill>
              </a:rPr>
              <a:t> revolutionizes Python education through gamification.</a:t>
            </a:r>
          </a:p>
          <a:p>
            <a:pPr lvl="1"/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It merges storytelling, coding, and interactive challenges to create a fun and effective learning experience.</a:t>
            </a:r>
          </a:p>
          <a:p>
            <a:r>
              <a:rPr lang="en-US" sz="1700" b="1" dirty="0">
                <a:solidFill>
                  <a:schemeClr val="tx1">
                    <a:alpha val="80000"/>
                  </a:schemeClr>
                </a:solidFill>
              </a:rPr>
              <a:t>Future developments 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aim to refine the game further, ensuring a more engaging and personalized learning journey.</a:t>
            </a:r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0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21495-1551-6FAC-0F91-73BB16C37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14AF1CA-D7F5-374D-38C7-12BEB8C2D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500"/>
              <a:t>Deterding, S., Dixon, D., Khaled, R. and Nacke, L. (2011). From game design elements to </a:t>
            </a:r>
            <a:r>
              <a:rPr lang="en-US" sz="1500" err="1"/>
              <a:t>gamefulness</a:t>
            </a:r>
            <a:r>
              <a:rPr lang="en-US" sz="1500"/>
              <a:t>: Defining “gamification”. </a:t>
            </a:r>
          </a:p>
          <a:p>
            <a:r>
              <a:rPr lang="en-US" sz="1500"/>
              <a:t>Kapp, K. (2012). The gamification of learning and instruction: Game-based methods and strategies for training and education.</a:t>
            </a:r>
          </a:p>
          <a:p>
            <a:r>
              <a:rPr lang="en-US" sz="1500"/>
              <a:t>Kim, J. and Castelli, D.M. (2021). Effects of gamification on behavioral change in education</a:t>
            </a:r>
          </a:p>
          <a:p>
            <a:r>
              <a:rPr lang="en-US" sz="1500"/>
              <a:t>.Lahtinen, E., Ala-</a:t>
            </a:r>
            <a:r>
              <a:rPr lang="en-US" sz="1500" err="1"/>
              <a:t>Mutka</a:t>
            </a:r>
            <a:r>
              <a:rPr lang="en-US" sz="1500"/>
              <a:t>, K. and </a:t>
            </a:r>
            <a:r>
              <a:rPr lang="en-US" sz="1500" err="1"/>
              <a:t>Järvinen</a:t>
            </a:r>
            <a:r>
              <a:rPr lang="en-US" sz="1500"/>
              <a:t>, H. (2005). A study of the difficulties of novice programmers. </a:t>
            </a:r>
          </a:p>
          <a:p>
            <a:r>
              <a:rPr lang="en-US" sz="1500" err="1"/>
              <a:t>OpenGameArt</a:t>
            </a:r>
            <a:r>
              <a:rPr lang="en-US" sz="1500"/>
              <a:t> (n.d.). Free 2D and 3D game assets. Available at: https://opengameart.org/ (Accessed: 13 Feb. 2025).</a:t>
            </a:r>
          </a:p>
          <a:p>
            <a:r>
              <a:rPr lang="en-US" sz="1500"/>
              <a:t>Ryan, R.M. and Deci, E.L. (2000). Self-determination theory and the facilitation of intrinsic motivation, social development, and well-being. </a:t>
            </a:r>
          </a:p>
          <a:p>
            <a:r>
              <a:rPr lang="en-US" sz="1500" err="1"/>
              <a:t>Smiderle</a:t>
            </a:r>
            <a:r>
              <a:rPr lang="en-US" sz="1500"/>
              <a:t>, R., Rigo, S.J., Marques, L.B. et al. (2020). The impact of gamification on students’ learning, engagement, and behavior based on their personality traits.</a:t>
            </a:r>
          </a:p>
          <a:p>
            <a:r>
              <a:rPr lang="en-US" sz="1500"/>
              <a:t>Unity Technologies (n.d.). Unity documentation. Available at: https://docs.unity3d.com/ (Accessed: 13 Feb. 2025).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459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DF75-7FAD-EF22-C6F9-948C55EA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B07A-38EF-2724-4723-A259A350A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</a:t>
            </a:r>
            <a:r>
              <a:rPr lang="en-US" sz="1800" b="1" dirty="0" err="1"/>
              <a:t>PyAdventures</a:t>
            </a:r>
            <a:r>
              <a:rPr lang="en-US" sz="1800" b="1" dirty="0"/>
              <a:t>?</a:t>
            </a:r>
          </a:p>
          <a:p>
            <a:pPr lvl="1"/>
            <a:r>
              <a:rPr lang="en-US" sz="1800" dirty="0"/>
              <a:t>A game-based learning tool designed to teach Python programming.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b="1" dirty="0"/>
              <a:t>Target Audience:</a:t>
            </a:r>
          </a:p>
          <a:p>
            <a:pPr lvl="1"/>
            <a:r>
              <a:rPr lang="en-US" sz="1800" dirty="0"/>
              <a:t>Beginners, young adults, and first-year university students.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b="1" dirty="0"/>
              <a:t>Why It Matters:</a:t>
            </a:r>
          </a:p>
          <a:p>
            <a:pPr lvl="1"/>
            <a:r>
              <a:rPr lang="en-US" sz="1800" dirty="0"/>
              <a:t>Traditional programming education can be challenging and unengaging. </a:t>
            </a:r>
            <a:r>
              <a:rPr lang="en-US" sz="1800" dirty="0" err="1"/>
              <a:t>PyAdventures</a:t>
            </a:r>
            <a:r>
              <a:rPr lang="en-US" sz="1800" dirty="0"/>
              <a:t> makes it fun!</a:t>
            </a:r>
          </a:p>
        </p:txBody>
      </p:sp>
      <p:pic>
        <p:nvPicPr>
          <p:cNvPr id="6" name="Picture 5" descr="A cartoon of a child using a computer&#10;&#10;AI-generated content may be incorrect.">
            <a:extLst>
              <a:ext uri="{FF2B5EF4-FFF2-40B4-BE49-F238E27FC236}">
                <a16:creationId xmlns:a16="http://schemas.microsoft.com/office/drawing/2014/main" id="{7ACA84E2-5EC6-FF18-C690-85F566BC2F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047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290A81D9-48F9-E174-3167-DE236A053F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53" y="1999008"/>
            <a:ext cx="4777381" cy="268727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DA8F1-0661-6852-FC53-BE003111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100" b="1" dirty="0"/>
              <a:t>The Challenge of Programming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FF3E4-1F94-6069-4B5F-E2D309E3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Common Issues with Traditional Methods:</a:t>
            </a:r>
          </a:p>
          <a:p>
            <a:pPr lvl="1"/>
            <a:r>
              <a:rPr lang="en-US" sz="2000" dirty="0"/>
              <a:t>Difficult concepts and syntax can overwhelm beginners.</a:t>
            </a:r>
          </a:p>
          <a:p>
            <a:pPr marL="457200" lvl="1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 of motivation due to dry, theoretical learning.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Limited hands-on practice and immediate feedback.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7502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A8BCC-62D1-BD0A-7F17-E113A098F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pPr algn="ctr"/>
            <a:r>
              <a:rPr lang="en-US" sz="5600" dirty="0"/>
              <a:t>Gamification as a 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in Menu Design Progression">
            <a:extLst>
              <a:ext uri="{FF2B5EF4-FFF2-40B4-BE49-F238E27FC236}">
                <a16:creationId xmlns:a16="http://schemas.microsoft.com/office/drawing/2014/main" id="{7CA14762-2C3B-B31B-96F7-A7E16FF5A9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" t="-2" b="-2"/>
          <a:stretch/>
        </p:blipFill>
        <p:spPr>
          <a:xfrm>
            <a:off x="123986" y="299508"/>
            <a:ext cx="5509739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D826D-0E9F-1679-E2CF-FF4C78EDF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How PyAdventures Makes Learning Engaging: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Story-driven progression: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Players advance through a medieval-themed adventure.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Interactive quizzes &amp; coding tasks: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Encourages hands-on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Rewards &amp; incentives: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Players earn coins for correct answers to buy hints.</a:t>
            </a:r>
          </a:p>
          <a:p>
            <a:pPr marL="0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3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58268-F9F2-4B0E-B853-D512D58B6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>
                <a:solidFill>
                  <a:srgbClr val="595959"/>
                </a:solidFill>
              </a:rPr>
              <a:t>Game Design &amp;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5F1C-BFB7-E73C-F9E5-404D6F78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</a:rPr>
              <a:t>Core Game Elements</a:t>
            </a:r>
            <a:endParaRPr lang="en-US" sz="2000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</a:rPr>
              <a:t>Quizzes &amp; coding challenges</a:t>
            </a:r>
          </a:p>
          <a:p>
            <a:pPr marL="914400" lvl="2" indent="0">
              <a:buNone/>
            </a:pPr>
            <a:r>
              <a:rPr lang="en-US">
                <a:solidFill>
                  <a:srgbClr val="595959"/>
                </a:solidFill>
              </a:rPr>
              <a:t>Multiple-choice questions, drag-and-drop coding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</a:rPr>
              <a:t>Shop system</a:t>
            </a:r>
            <a:r>
              <a:rPr lang="en-US" sz="2000" dirty="0">
                <a:solidFill>
                  <a:srgbClr val="595959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US">
                <a:solidFill>
                  <a:srgbClr val="595959"/>
                </a:solidFill>
              </a:rPr>
              <a:t>Players spend earned coins for hints or extra help</a:t>
            </a:r>
            <a:r>
              <a:rPr lang="en-US" dirty="0">
                <a:solidFill>
                  <a:srgbClr val="595959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</a:rPr>
              <a:t>Storytelling integration</a:t>
            </a:r>
          </a:p>
          <a:p>
            <a:pPr marL="914400" lvl="2" indent="0">
              <a:buNone/>
            </a:pPr>
            <a:r>
              <a:rPr lang="en-US">
                <a:solidFill>
                  <a:srgbClr val="595959"/>
                </a:solidFill>
              </a:rPr>
              <a:t>Learning Python through immersive quests.</a:t>
            </a: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8EA5C-75C5-8239-1106-5D720797C1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352" y="729924"/>
            <a:ext cx="5487847" cy="54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5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24056-9F07-8161-DA16-23FC4E0E0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pPr algn="ctr"/>
            <a:r>
              <a:rPr lang="en-US" sz="3900" b="1" dirty="0"/>
              <a:t>User Interface (UI) &amp; User Experience (UX)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 Design">
            <a:extLst>
              <a:ext uri="{FF2B5EF4-FFF2-40B4-BE49-F238E27FC236}">
                <a16:creationId xmlns:a16="http://schemas.microsoft.com/office/drawing/2014/main" id="{4D2C0782-4865-65D3-3C70-0B81F7C465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1F11-9B3C-A4F9-A4DF-04F7D7BF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Key UI Features:</a:t>
            </a:r>
          </a:p>
          <a:p>
            <a:pPr lvl="2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Intuitive menu design with simple navigation.</a:t>
            </a:r>
          </a:p>
          <a:p>
            <a:pPr lvl="1"/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Top-down map layout for clear progress tracking</a:t>
            </a:r>
          </a:p>
          <a:p>
            <a:pPr lvl="2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Interactive feedback system for real-time learning.</a:t>
            </a:r>
          </a:p>
          <a:p>
            <a:pPr lvl="1"/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Accessibility Considerations</a:t>
            </a:r>
          </a:p>
          <a:p>
            <a:pPr lvl="2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Clear fonts, tooltips, and hints to aid learning.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08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07163-990C-200B-BF43-621F5898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>
                <a:solidFill>
                  <a:srgbClr val="595959"/>
                </a:solidFill>
              </a:rPr>
              <a:t>Example Tasks &amp; Gameplay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041A-9FD0-5893-45B5-C75F21F98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</a:rPr>
              <a:t>Coding Exercises:</a:t>
            </a:r>
          </a:p>
          <a:p>
            <a:pPr lvl="1"/>
            <a:r>
              <a:rPr lang="en-US" sz="2000" dirty="0">
                <a:solidFill>
                  <a:srgbClr val="595959"/>
                </a:solidFill>
              </a:rPr>
              <a:t>Drag-and-drop Python syntax correction.</a:t>
            </a:r>
          </a:p>
          <a:p>
            <a:r>
              <a:rPr lang="en-US" sz="2000" dirty="0">
                <a:solidFill>
                  <a:srgbClr val="595959"/>
                </a:solidFill>
              </a:rPr>
              <a:t>Multiple-choice logic puzzles.</a:t>
            </a:r>
          </a:p>
          <a:p>
            <a:pPr lvl="1"/>
            <a:r>
              <a:rPr lang="en-US" sz="2000" dirty="0">
                <a:solidFill>
                  <a:srgbClr val="595959"/>
                </a:solidFill>
              </a:rPr>
              <a:t>Open-ended coding challenges with immediate feedback.</a:t>
            </a:r>
          </a:p>
          <a:p>
            <a:r>
              <a:rPr lang="en-US" sz="2000" dirty="0">
                <a:solidFill>
                  <a:srgbClr val="595959"/>
                </a:solidFill>
              </a:rPr>
              <a:t>Game Features:</a:t>
            </a:r>
          </a:p>
          <a:p>
            <a:r>
              <a:rPr lang="en-US" sz="2000" dirty="0">
                <a:solidFill>
                  <a:srgbClr val="595959"/>
                </a:solidFill>
              </a:rPr>
              <a:t>Visual hints and progress tracking.</a:t>
            </a:r>
          </a:p>
          <a:p>
            <a:pPr lvl="1"/>
            <a:r>
              <a:rPr lang="en-US" sz="2000" dirty="0">
                <a:solidFill>
                  <a:srgbClr val="595959"/>
                </a:solidFill>
              </a:rPr>
              <a:t>Adaptive learning paths based on player performance.</a:t>
            </a:r>
          </a:p>
        </p:txBody>
      </p:sp>
      <p:pic>
        <p:nvPicPr>
          <p:cNvPr id="6" name="Picture 5" descr="Questioniere">
            <a:extLst>
              <a:ext uri="{FF2B5EF4-FFF2-40B4-BE49-F238E27FC236}">
                <a16:creationId xmlns:a16="http://schemas.microsoft.com/office/drawing/2014/main" id="{A7FBFA8F-B98D-7F1A-9F5C-978C8F946F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73" y="647601"/>
            <a:ext cx="5562798" cy="556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7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55AE8-AC2C-61C5-7998-1F0479BD3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pPr algn="ctr"/>
            <a:r>
              <a:rPr lang="en-US" sz="5600" dirty="0"/>
              <a:t>Technology &amp; 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2CF8D-DB6E-8942-1C25-E712834B1F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/>
          <a:stretch/>
        </p:blipFill>
        <p:spPr>
          <a:xfrm>
            <a:off x="1" y="299508"/>
            <a:ext cx="5799418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26704-28E9-2CDF-2672-7459E250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Tools Used in Development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Game Engine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 </a:t>
            </a:r>
          </a:p>
          <a:p>
            <a:pPr lvl="1"/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UnityAI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-Generated Assets: 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DALL-E for character and scene designs</a:t>
            </a:r>
          </a:p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Design &amp; Animation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Adobe Photoshop &amp; After Effects</a:t>
            </a:r>
          </a:p>
          <a:p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Development Methodology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Agile development with iterative feedback.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86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69E9-B7F0-CC65-E1C3-5EF42962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 b="1"/>
              <a:t>User Testing &amp;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D7DC5-CB56-B4AA-9F6B-8F39D2F4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n-US" sz="1700" b="1"/>
              <a:t>Testing Process:</a:t>
            </a:r>
          </a:p>
          <a:p>
            <a:pPr lvl="1"/>
            <a:r>
              <a:rPr lang="en-US" sz="1700"/>
              <a:t>Conducted usability tests with first-year programming students.</a:t>
            </a:r>
          </a:p>
          <a:p>
            <a:pPr lvl="1"/>
            <a:r>
              <a:rPr lang="en-US" sz="1700"/>
              <a:t>Gathered qualitative and quantitative feedback via surveys.</a:t>
            </a:r>
          </a:p>
          <a:p>
            <a:r>
              <a:rPr lang="en-US" sz="1700" b="1"/>
              <a:t>Improvements Based on Feedback</a:t>
            </a:r>
            <a:r>
              <a:rPr lang="en-US" sz="1700"/>
              <a:t>:</a:t>
            </a:r>
          </a:p>
          <a:p>
            <a:pPr lvl="1"/>
            <a:r>
              <a:rPr lang="en-US" sz="1700"/>
              <a:t>Enhanced UI clarity and interactive tutorials.</a:t>
            </a:r>
          </a:p>
          <a:p>
            <a:pPr lvl="2"/>
            <a:r>
              <a:rPr lang="en-US" sz="1700"/>
              <a:t>Adjusted quiz difficulty based on user responses.</a:t>
            </a:r>
          </a:p>
          <a:p>
            <a:pPr lvl="2"/>
            <a:r>
              <a:rPr lang="en-US" sz="1700"/>
              <a:t>Added in-game hints for struggling players.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987FB-4E00-0232-8E16-7C3B66C255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9492"/>
            <a:ext cx="5638407" cy="453462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6634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737</Words>
  <Application>Microsoft Office PowerPoint</Application>
  <PresentationFormat>Widescreen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Game Project: PyAdventures</vt:lpstr>
      <vt:lpstr>Introduction</vt:lpstr>
      <vt:lpstr>The Challenge of Programming Education</vt:lpstr>
      <vt:lpstr>Gamification as a Solution</vt:lpstr>
      <vt:lpstr>Game Design &amp; Mechanics</vt:lpstr>
      <vt:lpstr>User Interface (UI) &amp; User Experience (UX)</vt:lpstr>
      <vt:lpstr>Example Tasks &amp; Gameplay Elements</vt:lpstr>
      <vt:lpstr>Technology &amp; Development</vt:lpstr>
      <vt:lpstr>User Testing &amp; Feedback</vt:lpstr>
      <vt:lpstr>Educational Impact</vt:lpstr>
      <vt:lpstr>Challenges &amp; Future Improvements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Mira Dimitrova</dc:creator>
  <cp:lastModifiedBy>Mira Dimitrova</cp:lastModifiedBy>
  <cp:revision>8</cp:revision>
  <dcterms:created xsi:type="dcterms:W3CDTF">2025-02-13T16:28:53Z</dcterms:created>
  <dcterms:modified xsi:type="dcterms:W3CDTF">2025-02-14T10:18:29Z</dcterms:modified>
</cp:coreProperties>
</file>